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5">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7AB7"/>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Objects="1">
      <p:cViewPr varScale="1">
        <p:scale>
          <a:sx n="21" d="100"/>
          <a:sy n="21" d="100"/>
        </p:scale>
        <p:origin x="216" y="96"/>
      </p:cViewPr>
      <p:guideLst>
        <p:guide orient="horz" pos="10368"/>
        <p:guide pos="13825"/>
      </p:guideLst>
    </p:cSldViewPr>
  </p:slideViewPr>
  <p:notesTextViewPr>
    <p:cViewPr>
      <p:scale>
        <a:sx n="100" d="100"/>
        <a:sy n="100" d="100"/>
      </p:scale>
      <p:origin x="0" y="0"/>
    </p:cViewPr>
  </p:notesTextViewPr>
  <p:sorterViewPr>
    <p:cViewPr>
      <p:scale>
        <a:sx n="100" d="100"/>
        <a:sy n="100" d="100"/>
      </p:scale>
      <p:origin x="0" y="0"/>
    </p:cViewPr>
  </p:sorterViewPr>
  <p:notesViewPr>
    <p:cSldViewPr snapToObjects="1">
      <p:cViewPr varScale="1">
        <p:scale>
          <a:sx n="96" d="100"/>
          <a:sy n="96" d="100"/>
        </p:scale>
        <p:origin x="-2832" y="-108"/>
      </p:cViewPr>
      <p:guideLst>
        <p:guide orient="horz" pos="2880"/>
        <p:guide pos="2160"/>
      </p:guideLst>
    </p:cSldViewPr>
  </p:notes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1A93FA-A810-4E6E-87EB-DCBA577F83C7}" type="datetimeFigureOut">
              <a:rPr lang="en-US" smtClean="0"/>
              <a:t>4/22/2016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4490C68-9FB5-4399-BEC1-A20A4B88099F}" type="slidenum">
              <a:rPr lang="en-US" smtClean="0"/>
              <a:t>‹#›</a:t>
            </a:fld>
            <a:endParaRPr lang="en-US"/>
          </a:p>
        </p:txBody>
      </p:sp>
    </p:spTree>
    <p:extLst>
      <p:ext uri="{BB962C8B-B14F-4D97-AF65-F5344CB8AC3E}">
        <p14:creationId xmlns:p14="http://schemas.microsoft.com/office/powerpoint/2010/main" val="2980813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4490C68-9FB5-4399-BEC1-A20A4B88099F}" type="slidenum">
              <a:rPr lang="en-US" smtClean="0"/>
              <a:t>1</a:t>
            </a:fld>
            <a:endParaRPr lang="en-US"/>
          </a:p>
        </p:txBody>
      </p:sp>
    </p:spTree>
    <p:extLst>
      <p:ext uri="{BB962C8B-B14F-4D97-AF65-F5344CB8AC3E}">
        <p14:creationId xmlns:p14="http://schemas.microsoft.com/office/powerpoint/2010/main" val="21335078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Rectangle 15"/>
          <p:cNvSpPr/>
          <p:nvPr userDrawn="1"/>
        </p:nvSpPr>
        <p:spPr>
          <a:xfrm>
            <a:off x="33000759" y="-2"/>
            <a:ext cx="10890442" cy="329184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477200" y="-1"/>
            <a:ext cx="0" cy="3291840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0" y="0"/>
            <a:ext cx="10890442" cy="329184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tag.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931600" y="28431701"/>
            <a:ext cx="6959600" cy="2570697"/>
          </a:xfrm>
          <a:prstGeom prst="rect">
            <a:avLst/>
          </a:prstGeom>
        </p:spPr>
      </p:pic>
      <p:sp>
        <p:nvSpPr>
          <p:cNvPr id="17" name="Rectangle 16"/>
          <p:cNvSpPr/>
          <p:nvPr userDrawn="1"/>
        </p:nvSpPr>
        <p:spPr>
          <a:xfrm>
            <a:off x="0" y="-1"/>
            <a:ext cx="711200" cy="1523999"/>
          </a:xfrm>
          <a:prstGeom prst="rect">
            <a:avLst/>
          </a:prstGeom>
          <a:solidFill>
            <a:srgbClr val="D745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0"/>
            <a:ext cx="10890443" cy="1524000"/>
          </a:xfrm>
          <a:prstGeom prst="rect">
            <a:avLst/>
          </a:prstGeom>
          <a:solidFill>
            <a:srgbClr val="D745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890442" y="0"/>
            <a:ext cx="32035558"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711200" y="0"/>
            <a:ext cx="10179242"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117600" y="387578"/>
            <a:ext cx="9772842" cy="707886"/>
          </a:xfrm>
          <a:prstGeom prst="rect">
            <a:avLst/>
          </a:prstGeom>
          <a:noFill/>
        </p:spPr>
        <p:txBody>
          <a:bodyPr wrap="square" rtlCol="0" anchor="t" anchorCtr="0">
            <a:spAutoFit/>
          </a:bodyPr>
          <a:lstStyle/>
          <a:p>
            <a:pPr>
              <a:spcAft>
                <a:spcPts val="1800"/>
              </a:spcAft>
            </a:pPr>
            <a:r>
              <a:rPr lang="en-US" sz="4000" b="1" dirty="0" smtClean="0">
                <a:solidFill>
                  <a:schemeClr val="bg1"/>
                </a:solidFill>
              </a:rPr>
              <a:t>COLLEGE OF ENGINEERING</a:t>
            </a:r>
            <a:endParaRPr lang="en-US" sz="4000" dirty="0" smtClean="0">
              <a:solidFill>
                <a:schemeClr val="bg1"/>
              </a:solidFill>
            </a:endParaRPr>
          </a:p>
        </p:txBody>
      </p:sp>
      <p:sp>
        <p:nvSpPr>
          <p:cNvPr id="22" name="Rectangle 21"/>
          <p:cNvSpPr/>
          <p:nvPr userDrawn="1"/>
        </p:nvSpPr>
        <p:spPr>
          <a:xfrm>
            <a:off x="12469125" y="0"/>
            <a:ext cx="1551675" cy="1524000"/>
          </a:xfrm>
          <a:prstGeom prst="rect">
            <a:avLst/>
          </a:prstGeom>
          <a:solidFill>
            <a:srgbClr val="4A6A7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039599" y="0"/>
            <a:ext cx="429525" cy="1523999"/>
          </a:xfrm>
          <a:prstGeom prst="rect">
            <a:avLst/>
          </a:prstGeom>
          <a:solidFill>
            <a:srgbClr val="D745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4642592" y="277850"/>
            <a:ext cx="17400080" cy="923330"/>
          </a:xfrm>
          <a:prstGeom prst="rect">
            <a:avLst/>
          </a:prstGeom>
          <a:noFill/>
        </p:spPr>
        <p:txBody>
          <a:bodyPr wrap="square" rtlCol="0" anchor="t" anchorCtr="0">
            <a:spAutoFit/>
          </a:bodyPr>
          <a:lstStyle/>
          <a:p>
            <a:pPr algn="r">
              <a:spcAft>
                <a:spcPts val="1800"/>
              </a:spcAft>
            </a:pPr>
            <a:r>
              <a:rPr lang="en-US" sz="5400" b="1" dirty="0" smtClean="0">
                <a:latin typeface="Georgia"/>
                <a:cs typeface="Georgia"/>
              </a:rPr>
              <a:t>Electrical Engineering &amp; Computer Science</a:t>
            </a:r>
            <a:endParaRPr lang="en-US" sz="5400" b="1" dirty="0">
              <a:latin typeface="Georgia"/>
              <a:cs typeface="Georgia"/>
            </a:endParaRPr>
          </a:p>
        </p:txBody>
      </p:sp>
      <p:sp>
        <p:nvSpPr>
          <p:cNvPr id="31" name="Rectangle 30"/>
          <p:cNvSpPr/>
          <p:nvPr userDrawn="1"/>
        </p:nvSpPr>
        <p:spPr>
          <a:xfrm>
            <a:off x="33000758" y="0"/>
            <a:ext cx="9925244" cy="1524000"/>
          </a:xfrm>
          <a:prstGeom prst="rect">
            <a:avLst/>
          </a:prstGeom>
          <a:solidFill>
            <a:srgbClr val="4A6A7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3000759" y="-2"/>
            <a:ext cx="476441" cy="1524000"/>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4/22/2016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B6BD69-149A-CD41-9E7C-E241C9398BA0}" type="datetimeFigureOut">
              <a:rPr lang="en-US" smtClean="0"/>
              <a:t>4/22/2016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B6BD69-149A-CD41-9E7C-E241C9398BA0}" type="datetimeFigureOut">
              <a:rPr lang="en-US" smtClean="0"/>
              <a:t>4/22/2016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B6BD69-149A-CD41-9E7C-E241C9398BA0}" type="datetimeFigureOut">
              <a:rPr lang="en-US" smtClean="0"/>
              <a:t>4/22/2016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4/22/2016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4/22/2016</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33375600" y="2285999"/>
            <a:ext cx="10058400" cy="13258801"/>
          </a:xfrm>
          <a:prstGeom prst="rect">
            <a:avLst/>
          </a:prstGeom>
          <a:solidFill>
            <a:schemeClr val="accent1">
              <a:alpha val="1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337AB7"/>
              </a:solidFill>
            </a:endParaRPr>
          </a:p>
        </p:txBody>
      </p:sp>
      <p:sp>
        <p:nvSpPr>
          <p:cNvPr id="2" name="Title 1"/>
          <p:cNvSpPr>
            <a:spLocks noGrp="1"/>
          </p:cNvSpPr>
          <p:nvPr>
            <p:ph type="ctrTitle" idx="4294967295"/>
          </p:nvPr>
        </p:nvSpPr>
        <p:spPr>
          <a:xfrm>
            <a:off x="11887200" y="1828800"/>
            <a:ext cx="20116800" cy="2743200"/>
          </a:xfrm>
        </p:spPr>
        <p:txBody>
          <a:bodyPr lIns="0" tIns="0" rIns="0" bIns="0" anchor="t">
            <a:noAutofit/>
          </a:bodyPr>
          <a:lstStyle/>
          <a:p>
            <a:r>
              <a:rPr lang="en-US" sz="9600" b="1" spc="-1" dirty="0">
                <a:solidFill>
                  <a:srgbClr val="000000"/>
                </a:solidFill>
                <a:uFill>
                  <a:solidFill>
                    <a:srgbClr val="FFFFFF"/>
                  </a:solidFill>
                </a:uFill>
                <a:ea typeface="DejaVu Sans"/>
              </a:rPr>
              <a:t>PiLight</a:t>
            </a:r>
            <a:r>
              <a:rPr lang="en-US" sz="9600" dirty="0"/>
              <a:t/>
            </a:r>
            <a:br>
              <a:rPr lang="en-US" sz="9600" dirty="0"/>
            </a:br>
            <a:r>
              <a:rPr lang="en-US" sz="5400" dirty="0" smtClean="0"/>
              <a:t>“</a:t>
            </a:r>
            <a:r>
              <a:rPr lang="en-US" sz="5400" b="1" spc="-1" dirty="0" smtClean="0">
                <a:solidFill>
                  <a:srgbClr val="000000"/>
                </a:solidFill>
                <a:uFill>
                  <a:solidFill>
                    <a:srgbClr val="FFFFFF"/>
                  </a:solidFill>
                </a:uFill>
                <a:ea typeface="DejaVu Sans"/>
              </a:rPr>
              <a:t>Not </a:t>
            </a:r>
            <a:r>
              <a:rPr lang="en-US" sz="5400" b="1" spc="-1" dirty="0">
                <a:solidFill>
                  <a:srgbClr val="000000"/>
                </a:solidFill>
                <a:uFill>
                  <a:solidFill>
                    <a:srgbClr val="FFFFFF"/>
                  </a:solidFill>
                </a:uFill>
                <a:ea typeface="DejaVu Sans"/>
              </a:rPr>
              <a:t>Exactly the Internet of </a:t>
            </a:r>
            <a:r>
              <a:rPr lang="en-US" sz="5400" b="1" spc="-1" dirty="0" smtClean="0">
                <a:solidFill>
                  <a:srgbClr val="000000"/>
                </a:solidFill>
                <a:uFill>
                  <a:solidFill>
                    <a:srgbClr val="FFFFFF"/>
                  </a:solidFill>
                </a:uFill>
                <a:ea typeface="DejaVu Sans"/>
              </a:rPr>
              <a:t>Things” </a:t>
            </a:r>
            <a:r>
              <a:rPr lang="en-US" sz="5400" b="1" spc="-1" dirty="0">
                <a:solidFill>
                  <a:srgbClr val="000000"/>
                </a:solidFill>
                <a:uFill>
                  <a:solidFill>
                    <a:srgbClr val="FFFFFF"/>
                  </a:solidFill>
                </a:uFill>
                <a:ea typeface="DejaVu Sans"/>
              </a:rPr>
              <a:t>for </a:t>
            </a:r>
            <a:r>
              <a:rPr lang="en-US" sz="5400" b="1" spc="-1" dirty="0" smtClean="0">
                <a:solidFill>
                  <a:srgbClr val="000000"/>
                </a:solidFill>
                <a:uFill>
                  <a:solidFill>
                    <a:srgbClr val="FFFFFF"/>
                  </a:solidFill>
                </a:uFill>
                <a:ea typeface="DejaVu Sans"/>
              </a:rPr>
              <a:t>Home Lighting</a:t>
            </a:r>
            <a:endParaRPr lang="en-US" sz="5400" dirty="0"/>
          </a:p>
        </p:txBody>
      </p:sp>
      <p:sp>
        <p:nvSpPr>
          <p:cNvPr id="26" name="TextBox 25"/>
          <p:cNvSpPr txBox="1"/>
          <p:nvPr/>
        </p:nvSpPr>
        <p:spPr>
          <a:xfrm>
            <a:off x="941153" y="2736718"/>
            <a:ext cx="9117247" cy="10979282"/>
          </a:xfrm>
          <a:prstGeom prst="rect">
            <a:avLst/>
          </a:prstGeom>
          <a:noFill/>
        </p:spPr>
        <p:txBody>
          <a:bodyPr wrap="square" rtlCol="0" anchor="t" anchorCtr="0">
            <a:noAutofit/>
          </a:bodyPr>
          <a:lstStyle/>
          <a:p>
            <a:pPr>
              <a:spcAft>
                <a:spcPts val="2400"/>
              </a:spcAft>
            </a:pPr>
            <a:r>
              <a:rPr lang="en-US" sz="7200" dirty="0" smtClean="0">
                <a:solidFill>
                  <a:srgbClr val="337AB7"/>
                </a:solidFill>
              </a:rPr>
              <a:t>Approach Taken</a:t>
            </a:r>
            <a:endParaRPr lang="en-US" sz="7200" dirty="0">
              <a:solidFill>
                <a:srgbClr val="337AB7"/>
              </a:solidFill>
            </a:endParaRPr>
          </a:p>
          <a:p>
            <a:pPr>
              <a:lnSpc>
                <a:spcPct val="100000"/>
              </a:lnSpc>
            </a:pPr>
            <a:r>
              <a:rPr lang="en-US" sz="4000" spc="-1" dirty="0">
                <a:solidFill>
                  <a:srgbClr val="000000"/>
                </a:solidFill>
                <a:uFill>
                  <a:solidFill>
                    <a:srgbClr val="FFFFFF"/>
                  </a:solidFill>
                </a:uFill>
                <a:ea typeface="DejaVu Sans"/>
              </a:rPr>
              <a:t>Our primary goal for the project was ease of use, so we knew having a full-color touch interface for controlling the lights was imperative.  Additionally, to negate the need to run wires throughout the house, we designed our devices to communicate wirelessly.  Naturally, a central control unit that connects to the light strips via </a:t>
            </a:r>
            <a:r>
              <a:rPr lang="en-US" sz="4000" spc="-1" dirty="0" err="1">
                <a:solidFill>
                  <a:srgbClr val="000000"/>
                </a:solidFill>
                <a:uFill>
                  <a:solidFill>
                    <a:srgbClr val="FFFFFF"/>
                  </a:solidFill>
                </a:uFill>
                <a:ea typeface="DejaVu Sans"/>
              </a:rPr>
              <a:t>wifi</a:t>
            </a:r>
            <a:r>
              <a:rPr lang="en-US" sz="4000" spc="-1" dirty="0">
                <a:solidFill>
                  <a:srgbClr val="000000"/>
                </a:solidFill>
                <a:uFill>
                  <a:solidFill>
                    <a:srgbClr val="FFFFFF"/>
                  </a:solidFill>
                </a:uFill>
                <a:ea typeface="DejaVu Sans"/>
              </a:rPr>
              <a:t> is the way to go.  Users can plug their lights into the strips, connect them to power, press the pairing button, and the control unit will pair up and allow users to toggle and program their lights.</a:t>
            </a:r>
            <a:endParaRPr lang="en-US" sz="4000" dirty="0"/>
          </a:p>
        </p:txBody>
      </p:sp>
      <p:sp>
        <p:nvSpPr>
          <p:cNvPr id="30" name="Subtitle 2"/>
          <p:cNvSpPr txBox="1">
            <a:spLocks/>
          </p:cNvSpPr>
          <p:nvPr/>
        </p:nvSpPr>
        <p:spPr>
          <a:xfrm>
            <a:off x="33832800" y="2743200"/>
            <a:ext cx="9144000" cy="914400"/>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chemeClr val="tx1"/>
                </a:solidFill>
              </a:rPr>
              <a:t>PROJECT TEAM </a:t>
            </a:r>
            <a:r>
              <a:rPr lang="en-US" sz="5400" dirty="0" smtClean="0">
                <a:solidFill>
                  <a:schemeClr val="tx1"/>
                </a:solidFill>
              </a:rPr>
              <a:t>22</a:t>
            </a:r>
            <a:endParaRPr lang="en-US" sz="5400" dirty="0">
              <a:solidFill>
                <a:schemeClr val="tx1"/>
              </a:solidFill>
            </a:endParaRPr>
          </a:p>
        </p:txBody>
      </p:sp>
      <p:sp>
        <p:nvSpPr>
          <p:cNvPr id="16" name="TextBox 15"/>
          <p:cNvSpPr txBox="1"/>
          <p:nvPr/>
        </p:nvSpPr>
        <p:spPr>
          <a:xfrm>
            <a:off x="941153" y="14630400"/>
            <a:ext cx="9117247" cy="10058400"/>
          </a:xfrm>
          <a:prstGeom prst="rect">
            <a:avLst/>
          </a:prstGeom>
          <a:noFill/>
        </p:spPr>
        <p:txBody>
          <a:bodyPr wrap="square" rtlCol="0" anchor="t" anchorCtr="0">
            <a:noAutofit/>
          </a:bodyPr>
          <a:lstStyle/>
          <a:p>
            <a:pPr>
              <a:spcAft>
                <a:spcPts val="2400"/>
              </a:spcAft>
            </a:pPr>
            <a:r>
              <a:rPr lang="en-US" sz="7200" dirty="0" smtClean="0">
                <a:solidFill>
                  <a:srgbClr val="337AB7"/>
                </a:solidFill>
              </a:rPr>
              <a:t>Solutions Considered</a:t>
            </a:r>
            <a:endParaRPr lang="en-US" sz="7200" dirty="0">
              <a:solidFill>
                <a:srgbClr val="337AB7"/>
              </a:solidFill>
            </a:endParaRPr>
          </a:p>
          <a:p>
            <a:pPr>
              <a:lnSpc>
                <a:spcPct val="100000"/>
              </a:lnSpc>
            </a:pPr>
            <a:r>
              <a:rPr lang="en-US" sz="4000" spc="-1" dirty="0">
                <a:solidFill>
                  <a:srgbClr val="000000"/>
                </a:solidFill>
                <a:uFill>
                  <a:solidFill>
                    <a:srgbClr val="FFFFFF"/>
                  </a:solidFill>
                </a:uFill>
                <a:ea typeface="DejaVu Sans"/>
              </a:rPr>
              <a:t>The ESP8266 modules act as clients in our network, connecting to the Raspberry Pi host. The web app supports adding new devices through a pairing system, even with multiple hosts. We considered using an ad-hoc network for connections among other network layouts, but the client-host model proved optimal for our hardware.</a:t>
            </a:r>
            <a:endParaRPr lang="en-US" sz="4000" dirty="0"/>
          </a:p>
          <a:p>
            <a:pPr>
              <a:lnSpc>
                <a:spcPct val="100000"/>
              </a:lnSpc>
            </a:pPr>
            <a:r>
              <a:rPr lang="en-US" sz="4000" spc="-1" dirty="0">
                <a:solidFill>
                  <a:srgbClr val="000000"/>
                </a:solidFill>
                <a:uFill>
                  <a:solidFill>
                    <a:srgbClr val="FFFFFF"/>
                  </a:solidFill>
                </a:uFill>
                <a:ea typeface="DejaVu Sans"/>
              </a:rPr>
              <a:t>We also considered building the web site with PHP, but in the end, decided to go with Python (with Flask) as we were also using it in the ESP modules.</a:t>
            </a:r>
            <a:endParaRPr lang="en-US" sz="4000" dirty="0"/>
          </a:p>
        </p:txBody>
      </p:sp>
      <p:sp>
        <p:nvSpPr>
          <p:cNvPr id="17" name="TextBox 16"/>
          <p:cNvSpPr txBox="1"/>
          <p:nvPr/>
        </p:nvSpPr>
        <p:spPr>
          <a:xfrm>
            <a:off x="11887200" y="12801600"/>
            <a:ext cx="9143999" cy="19202400"/>
          </a:xfrm>
          <a:prstGeom prst="rect">
            <a:avLst/>
          </a:prstGeom>
          <a:noFill/>
        </p:spPr>
        <p:txBody>
          <a:bodyPr wrap="square" rtlCol="0" anchor="t" anchorCtr="0">
            <a:noAutofit/>
          </a:bodyPr>
          <a:lstStyle/>
          <a:p>
            <a:pPr>
              <a:spcAft>
                <a:spcPts val="2400"/>
              </a:spcAft>
            </a:pPr>
            <a:r>
              <a:rPr lang="en-US" sz="7200" dirty="0" smtClean="0">
                <a:solidFill>
                  <a:srgbClr val="337AB7"/>
                </a:solidFill>
              </a:rPr>
              <a:t>Project Description</a:t>
            </a:r>
            <a:endParaRPr lang="en-US" sz="7200" dirty="0">
              <a:solidFill>
                <a:srgbClr val="337AB7"/>
              </a:solidFill>
            </a:endParaRPr>
          </a:p>
          <a:p>
            <a:pPr>
              <a:lnSpc>
                <a:spcPct val="100000"/>
              </a:lnSpc>
            </a:pPr>
            <a:r>
              <a:rPr lang="en-US" sz="4000" spc="-1" dirty="0">
                <a:solidFill>
                  <a:srgbClr val="000000"/>
                </a:solidFill>
                <a:uFill>
                  <a:solidFill>
                    <a:srgbClr val="FFFFFF"/>
                  </a:solidFill>
                </a:uFill>
                <a:ea typeface="DejaVu Sans"/>
              </a:rPr>
              <a:t>The options on the market today for home outdoor lighting control are less than ideal.  You can either pay out the nose for an overly complex fancy system, or be stuck with a cheap system that needs constant reprogramming for the changing sunset/sunrise times.</a:t>
            </a:r>
            <a:endParaRPr lang="en-US" sz="4000" dirty="0"/>
          </a:p>
          <a:p>
            <a:pPr>
              <a:lnSpc>
                <a:spcPct val="100000"/>
              </a:lnSpc>
            </a:pPr>
            <a:endParaRPr lang="en-US" sz="4000" dirty="0"/>
          </a:p>
          <a:p>
            <a:pPr>
              <a:lnSpc>
                <a:spcPct val="100000"/>
              </a:lnSpc>
            </a:pPr>
            <a:r>
              <a:rPr lang="en-US" sz="4000" spc="-1" dirty="0">
                <a:solidFill>
                  <a:srgbClr val="000000"/>
                </a:solidFill>
                <a:uFill>
                  <a:solidFill>
                    <a:srgbClr val="FFFFFF"/>
                  </a:solidFill>
                </a:uFill>
                <a:ea typeface="DejaVu Sans"/>
              </a:rPr>
              <a:t>Our goal is to split the difference by providing a solution that is both easy to use and affordable.  The solution includes a central control unit with touchscreen for controlling lights, a web site for controlling the entire system from a phone, laptop, tablet, or other device, and light strip devices to plug lights into that communicate with the central control unit wirelessly.</a:t>
            </a:r>
            <a:endParaRPr lang="en-US" sz="4000" dirty="0"/>
          </a:p>
          <a:p>
            <a:pPr>
              <a:lnSpc>
                <a:spcPct val="100000"/>
              </a:lnSpc>
            </a:pPr>
            <a:endParaRPr lang="en-US" sz="4000" dirty="0"/>
          </a:p>
          <a:p>
            <a:pPr>
              <a:lnSpc>
                <a:spcPct val="100000"/>
              </a:lnSpc>
            </a:pPr>
            <a:r>
              <a:rPr lang="en-US" sz="4000" spc="-1" dirty="0">
                <a:solidFill>
                  <a:srgbClr val="000000"/>
                </a:solidFill>
                <a:uFill>
                  <a:solidFill>
                    <a:srgbClr val="FFFFFF"/>
                  </a:solidFill>
                </a:uFill>
                <a:ea typeface="DejaVu Sans"/>
              </a:rPr>
              <a:t>Running on commodity hardware and open source software, the system will be easy to extend to other applications as well, such as garage door openers, sprinkler systems, and more!</a:t>
            </a:r>
            <a:endParaRPr lang="en-US" sz="4000" dirty="0"/>
          </a:p>
        </p:txBody>
      </p:sp>
      <p:sp>
        <p:nvSpPr>
          <p:cNvPr id="18" name="TextBox 17"/>
          <p:cNvSpPr txBox="1"/>
          <p:nvPr/>
        </p:nvSpPr>
        <p:spPr>
          <a:xfrm>
            <a:off x="21945600" y="4572000"/>
            <a:ext cx="10058399" cy="11887200"/>
          </a:xfrm>
          <a:prstGeom prst="rect">
            <a:avLst/>
          </a:prstGeom>
          <a:noFill/>
        </p:spPr>
        <p:txBody>
          <a:bodyPr wrap="square" rtlCol="0" anchor="t" anchorCtr="0">
            <a:noAutofit/>
          </a:bodyPr>
          <a:lstStyle/>
          <a:p>
            <a:pPr>
              <a:spcAft>
                <a:spcPts val="2400"/>
              </a:spcAft>
            </a:pPr>
            <a:r>
              <a:rPr lang="en-US" sz="7200" dirty="0" smtClean="0">
                <a:solidFill>
                  <a:srgbClr val="337AB7"/>
                </a:solidFill>
              </a:rPr>
              <a:t>Solution Implemented</a:t>
            </a:r>
            <a:endParaRPr lang="en-US" sz="7200" dirty="0">
              <a:solidFill>
                <a:srgbClr val="337AB7"/>
              </a:solidFill>
            </a:endParaRPr>
          </a:p>
          <a:p>
            <a:pPr marL="216000" indent="-214920">
              <a:lnSpc>
                <a:spcPct val="100000"/>
              </a:lnSpc>
              <a:buFont typeface="Arial"/>
              <a:buChar char="•"/>
            </a:pPr>
            <a:r>
              <a:rPr lang="en-US" sz="4000" spc="-1" dirty="0">
                <a:solidFill>
                  <a:srgbClr val="000000"/>
                </a:solidFill>
                <a:uFill>
                  <a:solidFill>
                    <a:srgbClr val="FFFFFF"/>
                  </a:solidFill>
                </a:uFill>
                <a:ea typeface="DejaVu Sans"/>
              </a:rPr>
              <a:t>Plug lights into one or more strips</a:t>
            </a:r>
            <a:endParaRPr lang="en-US" sz="4000" dirty="0"/>
          </a:p>
          <a:p>
            <a:pPr marL="216000" indent="-214920">
              <a:lnSpc>
                <a:spcPct val="100000"/>
              </a:lnSpc>
              <a:buFont typeface="Arial"/>
              <a:buChar char="•"/>
            </a:pPr>
            <a:r>
              <a:rPr lang="en-US" sz="4000" spc="-1" dirty="0">
                <a:solidFill>
                  <a:srgbClr val="000000"/>
                </a:solidFill>
                <a:uFill>
                  <a:solidFill>
                    <a:srgbClr val="FFFFFF"/>
                  </a:solidFill>
                </a:uFill>
                <a:ea typeface="DejaVu Sans"/>
              </a:rPr>
              <a:t>Connect the light strips to power</a:t>
            </a:r>
            <a:endParaRPr lang="en-US" sz="4000" dirty="0"/>
          </a:p>
          <a:p>
            <a:pPr marL="216000" indent="-214920">
              <a:lnSpc>
                <a:spcPct val="100000"/>
              </a:lnSpc>
              <a:buFont typeface="Arial"/>
              <a:buChar char="•"/>
            </a:pPr>
            <a:r>
              <a:rPr lang="en-US" sz="4000" spc="-1" dirty="0">
                <a:solidFill>
                  <a:srgbClr val="000000"/>
                </a:solidFill>
                <a:uFill>
                  <a:solidFill>
                    <a:srgbClr val="FFFFFF"/>
                  </a:solidFill>
                </a:uFill>
                <a:ea typeface="DejaVu Sans"/>
              </a:rPr>
              <a:t>Connect the control unit to power and press the “pair” button</a:t>
            </a:r>
            <a:endParaRPr lang="en-US" sz="4000" dirty="0"/>
          </a:p>
          <a:p>
            <a:pPr marL="216000" indent="-214920">
              <a:lnSpc>
                <a:spcPct val="100000"/>
              </a:lnSpc>
              <a:buFont typeface="Arial"/>
              <a:buChar char="•"/>
            </a:pPr>
            <a:r>
              <a:rPr lang="en-US" sz="4000" spc="-1" dirty="0">
                <a:solidFill>
                  <a:srgbClr val="000000"/>
                </a:solidFill>
                <a:uFill>
                  <a:solidFill>
                    <a:srgbClr val="FFFFFF"/>
                  </a:solidFill>
                </a:uFill>
                <a:ea typeface="DejaVu Sans"/>
              </a:rPr>
              <a:t>All components automatically connect wirelessly</a:t>
            </a:r>
            <a:endParaRPr lang="en-US" sz="4000" dirty="0"/>
          </a:p>
          <a:p>
            <a:pPr marL="216000" indent="-214920">
              <a:lnSpc>
                <a:spcPct val="100000"/>
              </a:lnSpc>
              <a:buFont typeface="Arial"/>
              <a:buChar char="•"/>
            </a:pPr>
            <a:r>
              <a:rPr lang="en-US" sz="4000" spc="-1" dirty="0">
                <a:solidFill>
                  <a:srgbClr val="000000"/>
                </a:solidFill>
                <a:uFill>
                  <a:solidFill>
                    <a:srgbClr val="FFFFFF"/>
                  </a:solidFill>
                </a:uFill>
                <a:ea typeface="DejaVu Sans"/>
              </a:rPr>
              <a:t>Control unit has touchscreen controls for toggling lights</a:t>
            </a:r>
            <a:endParaRPr lang="en-US" sz="4000" dirty="0"/>
          </a:p>
          <a:p>
            <a:pPr marL="216000" indent="-214920">
              <a:lnSpc>
                <a:spcPct val="100000"/>
              </a:lnSpc>
              <a:buFont typeface="Arial"/>
              <a:buChar char="•"/>
            </a:pPr>
            <a:r>
              <a:rPr lang="en-US" sz="4000" spc="-1" dirty="0">
                <a:solidFill>
                  <a:srgbClr val="000000"/>
                </a:solidFill>
                <a:uFill>
                  <a:solidFill>
                    <a:srgbClr val="FFFFFF"/>
                  </a:solidFill>
                </a:uFill>
                <a:ea typeface="DejaVu Sans"/>
              </a:rPr>
              <a:t>Control unit can also be controlled from phone, laptop, etc.</a:t>
            </a:r>
            <a:endParaRPr lang="en-US" sz="4000" dirty="0"/>
          </a:p>
          <a:p>
            <a:pPr marL="216000" indent="-214920">
              <a:lnSpc>
                <a:spcPct val="100000"/>
              </a:lnSpc>
              <a:buFont typeface="Arial"/>
              <a:buChar char="•"/>
            </a:pPr>
            <a:r>
              <a:rPr lang="en-US" sz="4000" spc="-1" dirty="0">
                <a:solidFill>
                  <a:srgbClr val="000000"/>
                </a:solidFill>
                <a:uFill>
                  <a:solidFill>
                    <a:srgbClr val="FFFFFF"/>
                  </a:solidFill>
                </a:uFill>
                <a:ea typeface="DejaVu Sans"/>
              </a:rPr>
              <a:t>Lights can be set to toggle on/off at specified times.</a:t>
            </a:r>
            <a:endParaRPr lang="en-US" sz="4000" dirty="0"/>
          </a:p>
          <a:p>
            <a:pPr marL="216000" indent="-214920">
              <a:lnSpc>
                <a:spcPct val="100000"/>
              </a:lnSpc>
              <a:buFont typeface="Arial"/>
              <a:buChar char="•"/>
            </a:pPr>
            <a:r>
              <a:rPr lang="en-US" sz="4000" spc="-1" dirty="0">
                <a:solidFill>
                  <a:srgbClr val="000000"/>
                </a:solidFill>
                <a:uFill>
                  <a:solidFill>
                    <a:srgbClr val="FFFFFF"/>
                  </a:solidFill>
                </a:uFill>
                <a:ea typeface="DejaVu Sans"/>
              </a:rPr>
              <a:t>Lights can be set to toggle at sunset/sunrise automatically</a:t>
            </a:r>
            <a:endParaRPr lang="en-US" sz="4000" dirty="0"/>
          </a:p>
          <a:p>
            <a:pPr marL="216000" indent="-214920">
              <a:lnSpc>
                <a:spcPct val="100000"/>
              </a:lnSpc>
              <a:buFont typeface="Arial"/>
              <a:buChar char="•"/>
            </a:pPr>
            <a:r>
              <a:rPr lang="en-US" sz="4000" spc="-1" dirty="0">
                <a:solidFill>
                  <a:srgbClr val="000000"/>
                </a:solidFill>
                <a:uFill>
                  <a:solidFill>
                    <a:srgbClr val="FFFFFF"/>
                  </a:solidFill>
                </a:uFill>
                <a:ea typeface="DejaVu Sans"/>
              </a:rPr>
              <a:t>Open source software</a:t>
            </a:r>
            <a:endParaRPr lang="en-US" sz="4000" dirty="0"/>
          </a:p>
          <a:p>
            <a:pPr marL="216000" indent="-214920">
              <a:lnSpc>
                <a:spcPct val="100000"/>
              </a:lnSpc>
              <a:buFont typeface="Arial"/>
              <a:buChar char="•"/>
            </a:pPr>
            <a:r>
              <a:rPr lang="en-US" sz="4000" spc="-1" dirty="0">
                <a:solidFill>
                  <a:srgbClr val="000000"/>
                </a:solidFill>
                <a:uFill>
                  <a:solidFill>
                    <a:srgbClr val="FFFFFF"/>
                  </a:solidFill>
                </a:uFill>
                <a:ea typeface="DejaVu Sans"/>
              </a:rPr>
              <a:t>Inexpensive, easy to use, extensible</a:t>
            </a:r>
            <a:endParaRPr lang="en-US" sz="4000" dirty="0"/>
          </a:p>
        </p:txBody>
      </p:sp>
      <p:sp>
        <p:nvSpPr>
          <p:cNvPr id="19" name="TextBox 18"/>
          <p:cNvSpPr txBox="1"/>
          <p:nvPr/>
        </p:nvSpPr>
        <p:spPr>
          <a:xfrm>
            <a:off x="21945600" y="29718000"/>
            <a:ext cx="10058400" cy="2246769"/>
          </a:xfrm>
          <a:prstGeom prst="rect">
            <a:avLst/>
          </a:prstGeom>
          <a:noFill/>
        </p:spPr>
        <p:txBody>
          <a:bodyPr wrap="square" rtlCol="0">
            <a:spAutoFit/>
          </a:bodyPr>
          <a:lstStyle/>
          <a:p>
            <a:pPr>
              <a:lnSpc>
                <a:spcPct val="100000"/>
              </a:lnSpc>
            </a:pPr>
            <a:r>
              <a:rPr lang="en-US" sz="2800" i="1" spc="-1" dirty="0">
                <a:solidFill>
                  <a:srgbClr val="000000"/>
                </a:solidFill>
                <a:uFill>
                  <a:solidFill>
                    <a:srgbClr val="FFFFFF"/>
                  </a:solidFill>
                </a:uFill>
                <a:ea typeface="DejaVu Sans"/>
              </a:rPr>
              <a:t>Showing the main interface on a laptop, a phone, and the control unit (Raspberry Pi, lower right).  Also shown is the relay (in blue), 4 connected LEDs (right of relay), the ESP8266 (green, left of relay), and an Arduino Mega as a power supply (above relay).</a:t>
            </a:r>
            <a:endParaRPr lang="en-US" sz="2800" dirty="0"/>
          </a:p>
        </p:txBody>
      </p:sp>
      <p:sp>
        <p:nvSpPr>
          <p:cNvPr id="21" name="TextBox 20"/>
          <p:cNvSpPr txBox="1"/>
          <p:nvPr/>
        </p:nvSpPr>
        <p:spPr>
          <a:xfrm>
            <a:off x="33832800" y="8686800"/>
            <a:ext cx="9144000" cy="5632311"/>
          </a:xfrm>
          <a:prstGeom prst="rect">
            <a:avLst/>
          </a:prstGeom>
          <a:noFill/>
        </p:spPr>
        <p:txBody>
          <a:bodyPr wrap="square" rtlCol="0">
            <a:spAutoFit/>
          </a:bodyPr>
          <a:lstStyle/>
          <a:p>
            <a:pPr>
              <a:lnSpc>
                <a:spcPct val="100000"/>
              </a:lnSpc>
            </a:pPr>
            <a:r>
              <a:rPr lang="en-US" sz="3600" spc="-1" dirty="0">
                <a:solidFill>
                  <a:srgbClr val="000000"/>
                </a:solidFill>
                <a:uFill>
                  <a:solidFill>
                    <a:srgbClr val="FFFFFF"/>
                  </a:solidFill>
                </a:uFill>
                <a:ea typeface="DejaVu Sans"/>
              </a:rPr>
              <a:t>TEAM MEMBERS</a:t>
            </a:r>
            <a:endParaRPr lang="en-US" sz="3600" dirty="0"/>
          </a:p>
          <a:p>
            <a:pPr marL="228600" indent="-228600">
              <a:lnSpc>
                <a:spcPct val="100000"/>
              </a:lnSpc>
              <a:buFont typeface="Arial" panose="020B0604020202020204" pitchFamily="34" charset="0"/>
              <a:buChar char="•"/>
            </a:pPr>
            <a:r>
              <a:rPr lang="en-US" sz="3600" spc="-1" dirty="0">
                <a:solidFill>
                  <a:srgbClr val="000000"/>
                </a:solidFill>
                <a:uFill>
                  <a:solidFill>
                    <a:srgbClr val="FFFFFF"/>
                  </a:solidFill>
                </a:uFill>
                <a:ea typeface="DejaVu Sans"/>
              </a:rPr>
              <a:t>Malcolm Diller (dillerm@oregonstate.edu)</a:t>
            </a:r>
            <a:endParaRPr lang="en-US" sz="3600" dirty="0"/>
          </a:p>
          <a:p>
            <a:pPr marL="228600" indent="-228600">
              <a:lnSpc>
                <a:spcPct val="100000"/>
              </a:lnSpc>
              <a:buFont typeface="Arial" panose="020B0604020202020204" pitchFamily="34" charset="0"/>
              <a:buChar char="•"/>
            </a:pPr>
            <a:r>
              <a:rPr lang="en-US" sz="3600" spc="-1" dirty="0">
                <a:solidFill>
                  <a:srgbClr val="000000"/>
                </a:solidFill>
                <a:uFill>
                  <a:solidFill>
                    <a:srgbClr val="FFFFFF"/>
                  </a:solidFill>
                </a:uFill>
                <a:ea typeface="DejaVu Sans"/>
              </a:rPr>
              <a:t>Sean </a:t>
            </a:r>
            <a:r>
              <a:rPr lang="en-US" sz="3600" spc="-1" dirty="0" err="1">
                <a:solidFill>
                  <a:srgbClr val="000000"/>
                </a:solidFill>
                <a:uFill>
                  <a:solidFill>
                    <a:srgbClr val="FFFFFF"/>
                  </a:solidFill>
                </a:uFill>
                <a:ea typeface="DejaVu Sans"/>
              </a:rPr>
              <a:t>Rettig</a:t>
            </a:r>
            <a:r>
              <a:rPr lang="en-US" sz="3600" spc="-1" dirty="0">
                <a:solidFill>
                  <a:srgbClr val="000000"/>
                </a:solidFill>
                <a:uFill>
                  <a:solidFill>
                    <a:srgbClr val="FFFFFF"/>
                  </a:solidFill>
                </a:uFill>
                <a:ea typeface="DejaVu Sans"/>
              </a:rPr>
              <a:t> (rettigs@oregonstate.edu)</a:t>
            </a:r>
            <a:endParaRPr lang="en-US" sz="3600" dirty="0"/>
          </a:p>
          <a:p>
            <a:pPr marL="228600" indent="-228600">
              <a:lnSpc>
                <a:spcPct val="100000"/>
              </a:lnSpc>
              <a:buFont typeface="Arial" panose="020B0604020202020204" pitchFamily="34" charset="0"/>
              <a:buChar char="•"/>
            </a:pPr>
            <a:r>
              <a:rPr lang="en-US" sz="3600" spc="-1" dirty="0">
                <a:solidFill>
                  <a:srgbClr val="000000"/>
                </a:solidFill>
                <a:uFill>
                  <a:solidFill>
                    <a:srgbClr val="FFFFFF"/>
                  </a:solidFill>
                </a:uFill>
                <a:ea typeface="DejaVu Sans"/>
              </a:rPr>
              <a:t>Evan Steele (steelee@oregonstate.edu)</a:t>
            </a:r>
            <a:endParaRPr lang="en-US" sz="3600" dirty="0"/>
          </a:p>
          <a:p>
            <a:pPr>
              <a:lnSpc>
                <a:spcPct val="100000"/>
              </a:lnSpc>
            </a:pPr>
            <a:endParaRPr lang="en-US" sz="3600" dirty="0"/>
          </a:p>
          <a:p>
            <a:pPr>
              <a:lnSpc>
                <a:spcPct val="100000"/>
              </a:lnSpc>
            </a:pPr>
            <a:r>
              <a:rPr lang="en-US" sz="3600" spc="-1" dirty="0">
                <a:solidFill>
                  <a:srgbClr val="000000"/>
                </a:solidFill>
                <a:uFill>
                  <a:solidFill>
                    <a:srgbClr val="FFFFFF"/>
                  </a:solidFill>
                </a:uFill>
                <a:ea typeface="DejaVu Sans"/>
              </a:rPr>
              <a:t>PROJECT ADVISOR</a:t>
            </a:r>
            <a:endParaRPr lang="en-US" sz="3600" dirty="0"/>
          </a:p>
          <a:p>
            <a:pPr marL="228600" indent="-228600">
              <a:lnSpc>
                <a:spcPct val="100000"/>
              </a:lnSpc>
              <a:buFont typeface="Arial" panose="020B0604020202020204" pitchFamily="34" charset="0"/>
              <a:buChar char="•"/>
            </a:pPr>
            <a:r>
              <a:rPr lang="en-US" sz="3600" spc="-1" dirty="0">
                <a:solidFill>
                  <a:srgbClr val="000000"/>
                </a:solidFill>
                <a:uFill>
                  <a:solidFill>
                    <a:srgbClr val="FFFFFF"/>
                  </a:solidFill>
                </a:uFill>
                <a:ea typeface="DejaVu Sans"/>
              </a:rPr>
              <a:t>Victor Hsu (hsuv@oregonstate.edu)</a:t>
            </a:r>
            <a:endParaRPr lang="en-US" sz="3600" dirty="0"/>
          </a:p>
          <a:p>
            <a:pPr>
              <a:lnSpc>
                <a:spcPct val="100000"/>
              </a:lnSpc>
            </a:pPr>
            <a:endParaRPr lang="en-US" sz="3600" dirty="0"/>
          </a:p>
          <a:p>
            <a:pPr>
              <a:lnSpc>
                <a:spcPct val="100000"/>
              </a:lnSpc>
            </a:pPr>
            <a:r>
              <a:rPr lang="en-US" sz="3600" spc="-1" dirty="0">
                <a:solidFill>
                  <a:srgbClr val="000000"/>
                </a:solidFill>
                <a:uFill>
                  <a:solidFill>
                    <a:srgbClr val="FFFFFF"/>
                  </a:solidFill>
                </a:uFill>
                <a:ea typeface="DejaVu Sans"/>
              </a:rPr>
              <a:t>PROJECT SPONSOR</a:t>
            </a:r>
            <a:endParaRPr lang="en-US" sz="3600" dirty="0"/>
          </a:p>
          <a:p>
            <a:pPr marL="228600" indent="-228600">
              <a:lnSpc>
                <a:spcPct val="100000"/>
              </a:lnSpc>
              <a:buFont typeface="Arial" panose="020B0604020202020204" pitchFamily="34" charset="0"/>
              <a:buChar char="•"/>
            </a:pPr>
            <a:r>
              <a:rPr lang="en-US" sz="3600" spc="-1" dirty="0">
                <a:solidFill>
                  <a:srgbClr val="000000"/>
                </a:solidFill>
                <a:uFill>
                  <a:solidFill>
                    <a:srgbClr val="FFFFFF"/>
                  </a:solidFill>
                </a:uFill>
                <a:ea typeface="DejaVu Sans"/>
              </a:rPr>
              <a:t>OSU</a:t>
            </a:r>
            <a:endParaRPr lang="en-US" sz="3600" dirty="0"/>
          </a:p>
        </p:txBody>
      </p:sp>
      <p:sp>
        <p:nvSpPr>
          <p:cNvPr id="23" name="TextBox 22"/>
          <p:cNvSpPr txBox="1"/>
          <p:nvPr/>
        </p:nvSpPr>
        <p:spPr>
          <a:xfrm>
            <a:off x="33832800" y="16459200"/>
            <a:ext cx="9144000" cy="10972800"/>
          </a:xfrm>
          <a:prstGeom prst="rect">
            <a:avLst/>
          </a:prstGeom>
          <a:noFill/>
        </p:spPr>
        <p:txBody>
          <a:bodyPr wrap="square" rtlCol="0" anchor="t" anchorCtr="0">
            <a:noAutofit/>
          </a:bodyPr>
          <a:lstStyle/>
          <a:p>
            <a:pPr>
              <a:spcAft>
                <a:spcPts val="2400"/>
              </a:spcAft>
            </a:pPr>
            <a:r>
              <a:rPr lang="en-US" sz="7200" dirty="0" smtClean="0">
                <a:solidFill>
                  <a:srgbClr val="337AB7"/>
                </a:solidFill>
              </a:rPr>
              <a:t>Results and Recommendations</a:t>
            </a:r>
            <a:endParaRPr lang="en-US" sz="7200" dirty="0">
              <a:solidFill>
                <a:srgbClr val="337AB7"/>
              </a:solidFill>
            </a:endParaRPr>
          </a:p>
          <a:p>
            <a:pPr>
              <a:lnSpc>
                <a:spcPct val="100000"/>
              </a:lnSpc>
            </a:pPr>
            <a:r>
              <a:rPr lang="en-US" sz="4000" spc="-1" dirty="0">
                <a:solidFill>
                  <a:srgbClr val="000000"/>
                </a:solidFill>
                <a:uFill>
                  <a:solidFill>
                    <a:srgbClr val="FFFFFF"/>
                  </a:solidFill>
                </a:uFill>
                <a:ea typeface="DejaVu Sans"/>
              </a:rPr>
              <a:t>Through various integration tests, we have been able to verify that the interface is functional across all supported devices, including laptops, phones, and the Pi itself (the control unit).  Lights can be fully controlled both manually and through the comprehensive rule system that is both easy to use and highly customizable.</a:t>
            </a:r>
            <a:endParaRPr lang="en-US" sz="4000" dirty="0"/>
          </a:p>
          <a:p>
            <a:pPr>
              <a:lnSpc>
                <a:spcPct val="100000"/>
              </a:lnSpc>
            </a:pPr>
            <a:endParaRPr lang="en-US" sz="4000" dirty="0"/>
          </a:p>
          <a:p>
            <a:pPr>
              <a:lnSpc>
                <a:spcPct val="100000"/>
              </a:lnSpc>
            </a:pPr>
            <a:r>
              <a:rPr lang="en-US" sz="4000" spc="-1" dirty="0">
                <a:solidFill>
                  <a:srgbClr val="000000"/>
                </a:solidFill>
                <a:uFill>
                  <a:solidFill>
                    <a:srgbClr val="FFFFFF"/>
                  </a:solidFill>
                </a:uFill>
                <a:ea typeface="DejaVu Sans"/>
              </a:rPr>
              <a:t>Our work has resulted in a low-cost way to implement automation systems for home lighting.</a:t>
            </a:r>
            <a:endParaRPr lang="en-US" sz="4000" dirty="0"/>
          </a:p>
        </p:txBody>
      </p:sp>
      <p:pic>
        <p:nvPicPr>
          <p:cNvPr id="25" name="Picture 24"/>
          <p:cNvPicPr/>
          <p:nvPr/>
        </p:nvPicPr>
        <p:blipFill>
          <a:blip r:embed="rId3"/>
          <a:stretch/>
        </p:blipFill>
        <p:spPr>
          <a:xfrm>
            <a:off x="34290000" y="4114800"/>
            <a:ext cx="8229600" cy="4114800"/>
          </a:xfrm>
          <a:prstGeom prst="rect">
            <a:avLst/>
          </a:prstGeom>
          <a:ln w="25400">
            <a:solidFill>
              <a:srgbClr val="337AB7"/>
            </a:solidFill>
          </a:ln>
        </p:spPr>
      </p:pic>
      <p:pic>
        <p:nvPicPr>
          <p:cNvPr id="27" name="Picture 26"/>
          <p:cNvPicPr/>
          <p:nvPr/>
        </p:nvPicPr>
        <p:blipFill>
          <a:blip r:embed="rId4"/>
          <a:srcRect t="13459" b="36233"/>
          <a:stretch/>
        </p:blipFill>
        <p:spPr>
          <a:xfrm>
            <a:off x="11430000" y="5943600"/>
            <a:ext cx="10058400" cy="5486400"/>
          </a:xfrm>
          <a:prstGeom prst="rect">
            <a:avLst/>
          </a:prstGeom>
          <a:ln>
            <a:solidFill>
              <a:srgbClr val="337AB7"/>
            </a:solidFill>
          </a:ln>
        </p:spPr>
      </p:pic>
      <p:pic>
        <p:nvPicPr>
          <p:cNvPr id="28" name="Picture 27"/>
          <p:cNvPicPr/>
          <p:nvPr/>
        </p:nvPicPr>
        <p:blipFill>
          <a:blip r:embed="rId5"/>
          <a:srcRect t="12633" r="50144" b="20177"/>
          <a:stretch/>
        </p:blipFill>
        <p:spPr>
          <a:xfrm>
            <a:off x="1922400" y="25146000"/>
            <a:ext cx="7200720" cy="5486040"/>
          </a:xfrm>
          <a:prstGeom prst="rect">
            <a:avLst/>
          </a:prstGeom>
          <a:ln>
            <a:solidFill>
              <a:srgbClr val="337AB7"/>
            </a:solidFill>
          </a:ln>
        </p:spPr>
      </p:pic>
      <p:sp>
        <p:nvSpPr>
          <p:cNvPr id="31" name="TextBox 30"/>
          <p:cNvSpPr txBox="1"/>
          <p:nvPr/>
        </p:nvSpPr>
        <p:spPr>
          <a:xfrm>
            <a:off x="914400" y="31079420"/>
            <a:ext cx="9144000" cy="523220"/>
          </a:xfrm>
          <a:prstGeom prst="rect">
            <a:avLst/>
          </a:prstGeom>
          <a:noFill/>
        </p:spPr>
        <p:txBody>
          <a:bodyPr wrap="square" rtlCol="0">
            <a:spAutoFit/>
          </a:bodyPr>
          <a:lstStyle/>
          <a:p>
            <a:pPr>
              <a:lnSpc>
                <a:spcPct val="100000"/>
              </a:lnSpc>
            </a:pPr>
            <a:r>
              <a:rPr lang="en-US" sz="2800" i="1" spc="-1" dirty="0">
                <a:solidFill>
                  <a:srgbClr val="000000"/>
                </a:solidFill>
                <a:uFill>
                  <a:solidFill>
                    <a:srgbClr val="FFFFFF"/>
                  </a:solidFill>
                </a:uFill>
                <a:ea typeface="DejaVu Sans"/>
              </a:rPr>
              <a:t>Light automation settings as seen on a laptop.</a:t>
            </a:r>
            <a:endParaRPr lang="en-US" sz="2800" dirty="0"/>
          </a:p>
        </p:txBody>
      </p:sp>
      <p:pic>
        <p:nvPicPr>
          <p:cNvPr id="33" name="Picture 32"/>
          <p:cNvPicPr/>
          <p:nvPr/>
        </p:nvPicPr>
        <p:blipFill>
          <a:blip r:embed="rId6"/>
          <a:srcRect t="4097"/>
          <a:stretch/>
        </p:blipFill>
        <p:spPr>
          <a:xfrm>
            <a:off x="22859999" y="16459200"/>
            <a:ext cx="8229601" cy="12801600"/>
          </a:xfrm>
          <a:prstGeom prst="rect">
            <a:avLst/>
          </a:prstGeom>
          <a:ln>
            <a:solidFill>
              <a:srgbClr val="337AB7"/>
            </a:solidFill>
          </a:ln>
        </p:spPr>
      </p:pic>
      <p:pic>
        <p:nvPicPr>
          <p:cNvPr id="34" name="Picture 33"/>
          <p:cNvPicPr/>
          <p:nvPr/>
        </p:nvPicPr>
        <p:blipFill>
          <a:blip r:embed="rId7"/>
          <a:stretch/>
        </p:blipFill>
        <p:spPr>
          <a:xfrm>
            <a:off x="41148000" y="13258800"/>
            <a:ext cx="1828800" cy="1828800"/>
          </a:xfrm>
          <a:prstGeom prst="rect">
            <a:avLst/>
          </a:prstGeom>
          <a:ln>
            <a:noFill/>
          </a:ln>
        </p:spPr>
      </p:pic>
      <p:sp>
        <p:nvSpPr>
          <p:cNvPr id="35" name="TextBox 34"/>
          <p:cNvSpPr txBox="1"/>
          <p:nvPr/>
        </p:nvSpPr>
        <p:spPr>
          <a:xfrm>
            <a:off x="11887200" y="11887200"/>
            <a:ext cx="9144000" cy="523220"/>
          </a:xfrm>
          <a:prstGeom prst="rect">
            <a:avLst/>
          </a:prstGeom>
          <a:noFill/>
        </p:spPr>
        <p:txBody>
          <a:bodyPr wrap="square" rtlCol="0">
            <a:spAutoFit/>
          </a:bodyPr>
          <a:lstStyle/>
          <a:p>
            <a:pPr>
              <a:lnSpc>
                <a:spcPct val="100000"/>
              </a:lnSpc>
            </a:pPr>
            <a:r>
              <a:rPr lang="en-US" sz="2800" i="1" spc="-1" dirty="0" smtClean="0">
                <a:solidFill>
                  <a:srgbClr val="000000"/>
                </a:solidFill>
                <a:uFill>
                  <a:solidFill>
                    <a:srgbClr val="FFFFFF"/>
                  </a:solidFill>
                </a:uFill>
                <a:ea typeface="DejaVu Sans"/>
              </a:rPr>
              <a:t>Main interface as seen </a:t>
            </a:r>
            <a:r>
              <a:rPr lang="en-US" sz="2800" i="1" spc="-1" dirty="0">
                <a:solidFill>
                  <a:srgbClr val="000000"/>
                </a:solidFill>
                <a:uFill>
                  <a:solidFill>
                    <a:srgbClr val="FFFFFF"/>
                  </a:solidFill>
                </a:uFill>
                <a:ea typeface="DejaVu Sans"/>
              </a:rPr>
              <a:t>on a laptop.</a:t>
            </a:r>
            <a:endParaRPr lang="en-US" sz="2800" dirty="0"/>
          </a:p>
        </p:txBody>
      </p:sp>
    </p:spTree>
    <p:extLst>
      <p:ext uri="{BB962C8B-B14F-4D97-AF65-F5344CB8AC3E}">
        <p14:creationId xmlns:p14="http://schemas.microsoft.com/office/powerpoint/2010/main" val="3878589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5356</TotalTime>
  <Words>622</Words>
  <Application>Microsoft Office PowerPoint</Application>
  <PresentationFormat>Custom</PresentationFormat>
  <Paragraphs>42</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DejaVu Sans</vt:lpstr>
      <vt:lpstr>Georgia</vt:lpstr>
      <vt:lpstr>Trebuchet MS</vt:lpstr>
      <vt:lpstr>Office Theme</vt:lpstr>
      <vt:lpstr>PiLight “Not Exactly the Internet of Things” for Home Lighting</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marketing designer</dc:creator>
  <cp:lastModifiedBy>Rettig, Sean Robert</cp:lastModifiedBy>
  <cp:revision>46</cp:revision>
  <dcterms:created xsi:type="dcterms:W3CDTF">2012-12-17T23:48:15Z</dcterms:created>
  <dcterms:modified xsi:type="dcterms:W3CDTF">2016-04-22T19:57:32Z</dcterms:modified>
</cp:coreProperties>
</file>